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2"/>
  </p:notesMasterIdLst>
  <p:sldIdLst>
    <p:sldId id="256" r:id="rId2"/>
    <p:sldId id="270" r:id="rId3"/>
    <p:sldId id="271" r:id="rId4"/>
    <p:sldId id="272" r:id="rId5"/>
    <p:sldId id="257" r:id="rId6"/>
    <p:sldId id="259" r:id="rId7"/>
    <p:sldId id="261" r:id="rId8"/>
    <p:sldId id="260" r:id="rId9"/>
    <p:sldId id="262" r:id="rId10"/>
    <p:sldId id="263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422" y="6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28E6FB-9F27-425B-86AD-BD7A5508CBE5}" type="datetimeFigureOut">
              <a:rPr lang="ru-RU" smtClean="0"/>
              <a:t>13.01.2020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C97765-CDE8-4665-8F7E-5145151C1E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45936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k-KZ" dirty="0" smtClean="0"/>
              <a:t>Осы</a:t>
            </a:r>
            <a:r>
              <a:rPr lang="kk-KZ" baseline="0" dirty="0" smtClean="0"/>
              <a:t> бағдарламаларды жерге орналастыру, кадастр, геодезия саласында қолданылады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C97765-CDE8-4665-8F7E-5145151C1EAC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21296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Э</a:t>
            </a:r>
            <a:r>
              <a:rPr lang="kk-KZ" dirty="0" smtClean="0"/>
              <a:t>лектрондык</a:t>
            </a:r>
            <a:r>
              <a:rPr lang="kk-KZ" baseline="0" dirty="0" smtClean="0"/>
              <a:t> геодезиялық құралдар, ғарыштық және аэрофототүсірімдер, дигитайзер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C97765-CDE8-4665-8F7E-5145151C1EAC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82061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13.01.2020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13.01.2020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10" Type="http://schemas.openxmlformats.org/officeDocument/2006/relationships/image" Target="../media/image13.jpeg"/><Relationship Id="rId4" Type="http://schemas.openxmlformats.org/officeDocument/2006/relationships/image" Target="../media/image7.jpeg"/><Relationship Id="rId9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91600" y="836712"/>
            <a:ext cx="7406640" cy="1196894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Геоақпараттық жүйелердің құрамды бөліктері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70484" y="2564904"/>
            <a:ext cx="7848872" cy="1368152"/>
          </a:xfrm>
        </p:spPr>
        <p:txBody>
          <a:bodyPr>
            <a:normAutofit/>
          </a:bodyPr>
          <a:lstStyle/>
          <a:p>
            <a:pPr algn="just">
              <a:spcBef>
                <a:spcPts val="0"/>
              </a:spcBef>
            </a:pP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Геоақпараттық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жүйе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географиялық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координаталық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мәліметтерді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қолданатын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ақпараттық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жүйе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D:\ДОКУМЕНТЫ\По лекциям ИТиО\ТСО\2\03-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052736"/>
            <a:ext cx="5616624" cy="5606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059474" y="243517"/>
            <a:ext cx="5724636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ГАЖ-дың қ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ұрамды бөліктері</a:t>
            </a:r>
            <a:endParaRPr lang="ru-RU" sz="2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508104" y="2060848"/>
            <a:ext cx="2197781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>
            <a:spAutoFit/>
          </a:bodyPr>
          <a:lstStyle/>
          <a:p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Берілген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деректер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187624" y="1906960"/>
            <a:ext cx="2952328" cy="7078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ГАЖ-дың бағдарламалық қамтамасыздандырылуы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907704" y="6165304"/>
            <a:ext cx="2715808" cy="40011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Аппараттық құралдар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921792" y="6196082"/>
            <a:ext cx="245852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k-KZ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Әдістер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139952" y="986245"/>
            <a:ext cx="1368152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k-KZ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Мамандар</a:t>
            </a:r>
            <a:r>
              <a:rPr lang="kk-KZ" dirty="0" smtClean="0"/>
              <a:t> 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4319972" y="3789910"/>
            <a:ext cx="79208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k-KZ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ГАЖ</a:t>
            </a:r>
            <a:endParaRPr lang="ru-R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5074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000" b="1" i="1" dirty="0" err="1">
                <a:latin typeface="Times New Roman" pitchFamily="18" charset="0"/>
                <a:cs typeface="Times New Roman" pitchFamily="18" charset="0"/>
              </a:rPr>
              <a:t>Аппараттық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құралдар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7624" y="1417638"/>
            <a:ext cx="7498080" cy="2629272"/>
          </a:xfrm>
        </p:spPr>
        <p:txBody>
          <a:bodyPr/>
          <a:lstStyle/>
          <a:p>
            <a:pPr marL="82296" indent="0" algn="just">
              <a:buNone/>
            </a:pP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қазіргі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уақытта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ГАЖ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компьютерлі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платформалардың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әртүрлі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типтерінде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орталықтандырылған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серверден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жеке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үстел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үстіндегі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байланысқан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компьютер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желісіне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дейін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жұмыс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істейді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ru-RU" dirty="0"/>
          </a:p>
        </p:txBody>
      </p:sp>
      <p:pic>
        <p:nvPicPr>
          <p:cNvPr id="1026" name="Picture 2" descr="http://milovsky.ru/wp/wp-content/uploads/2012/07/cheap-computer-3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365104"/>
            <a:ext cx="2592288" cy="2147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oveiro.ru/wp-content/uploads/2015/06/VDS-server-dlya-sait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2539" y="4580227"/>
            <a:ext cx="2544217" cy="1717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2760" y="4580227"/>
            <a:ext cx="2220927" cy="1717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044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ГАЖ-</a:t>
            </a:r>
            <a:r>
              <a:rPr lang="ru-RU" sz="3200" b="1" i="1" dirty="0" err="1">
                <a:latin typeface="Times New Roman" pitchFamily="18" charset="0"/>
                <a:cs typeface="Times New Roman" pitchFamily="18" charset="0"/>
              </a:rPr>
              <a:t>дың</a:t>
            </a:r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>
                <a:latin typeface="Times New Roman" pitchFamily="18" charset="0"/>
                <a:cs typeface="Times New Roman" pitchFamily="18" charset="0"/>
              </a:rPr>
              <a:t>бағдарламалық</a:t>
            </a:r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latin typeface="Times New Roman" pitchFamily="18" charset="0"/>
                <a:cs typeface="Times New Roman" pitchFamily="18" charset="0"/>
              </a:rPr>
              <a:t>қамтамасыздандырылуы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1189112"/>
          </a:xfrm>
        </p:spPr>
        <p:txBody>
          <a:bodyPr/>
          <a:lstStyle/>
          <a:p>
            <a:pPr marL="82296" indent="0" algn="just">
              <a:buNone/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географиялық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кеңістіктік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ақпараттарды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сақтауға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талдауға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көзбен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шолуға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(визуализация)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қажетті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функциялар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құрал-жабдықтардан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тұрады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3560278"/>
              </p:ext>
            </p:extLst>
          </p:nvPr>
        </p:nvGraphicFramePr>
        <p:xfrm>
          <a:off x="1691680" y="2646065"/>
          <a:ext cx="6624736" cy="395689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320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243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14092"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dirty="0" smtClean="0"/>
                        <a:t>Бағдарламалық</a:t>
                      </a:r>
                      <a:r>
                        <a:rPr lang="kk-KZ" sz="1600" baseline="0" dirty="0" smtClean="0"/>
                        <a:t>  ГАЖ өнімдері 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dirty="0" smtClean="0"/>
                        <a:t>Өндіруші мемлекет 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073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MAPINFO 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А</a:t>
                      </a:r>
                      <a:r>
                        <a:rPr lang="kk-KZ" sz="1600" dirty="0" smtClean="0"/>
                        <a:t>ҚШ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4092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ARC/GIS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А</a:t>
                      </a:r>
                      <a:r>
                        <a:rPr lang="kk-KZ" sz="1600" dirty="0" smtClean="0"/>
                        <a:t>ҚШ</a:t>
                      </a:r>
                      <a:endParaRPr lang="ru-RU" sz="16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4092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ATLAS GIS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А</a:t>
                      </a:r>
                      <a:r>
                        <a:rPr lang="kk-KZ" sz="1600" dirty="0" smtClean="0"/>
                        <a:t>ҚШ</a:t>
                      </a:r>
                      <a:endParaRPr lang="ru-RU" sz="16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331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MGE</a:t>
                      </a:r>
                      <a:r>
                        <a:rPr lang="en-US" sz="1600" baseline="0" dirty="0" smtClean="0"/>
                        <a:t> 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А</a:t>
                      </a:r>
                      <a:r>
                        <a:rPr lang="kk-KZ" sz="1600" dirty="0" smtClean="0"/>
                        <a:t>ҚШ</a:t>
                      </a:r>
                      <a:endParaRPr lang="ru-RU" sz="16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0082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SPANS MAP/SPANS</a:t>
                      </a:r>
                      <a:r>
                        <a:rPr lang="en-US" baseline="0" dirty="0" smtClean="0"/>
                        <a:t> GIS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/>
                        <a:t>А</a:t>
                      </a:r>
                      <a:r>
                        <a:rPr lang="kk-KZ" sz="1800" dirty="0" smtClean="0"/>
                        <a:t>ҚШ</a:t>
                      </a:r>
                      <a:endParaRPr lang="ru-RU" sz="18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0082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ILWIS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НИДЕРЛАНДЫ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0082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SMALLWORLD</a:t>
                      </a:r>
                      <a:r>
                        <a:rPr lang="en-US" baseline="0" dirty="0" smtClean="0"/>
                        <a:t> GIS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dirty="0" smtClean="0"/>
                        <a:t>ҰЛЫБРИТАНИЯ</a:t>
                      </a:r>
                      <a:endParaRPr lang="ru-RU" sz="18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0082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SYSTEM 9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/>
                        <a:t>А</a:t>
                      </a:r>
                      <a:r>
                        <a:rPr lang="kk-KZ" sz="1800" dirty="0" smtClean="0"/>
                        <a:t>ҚШ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80082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SICAD</a:t>
                      </a:r>
                      <a:r>
                        <a:rPr lang="en-US" baseline="0" dirty="0" smtClean="0"/>
                        <a:t>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/>
                        <a:t>ГЕРМАНИЯ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80082">
                <a:tc>
                  <a:txBody>
                    <a:bodyPr/>
                    <a:lstStyle/>
                    <a:p>
                      <a:r>
                        <a:rPr lang="ru-RU" dirty="0" smtClean="0"/>
                        <a:t>10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GEODRAW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/>
                        <a:t>РЕСЕЙ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4844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75656" y="476672"/>
            <a:ext cx="7128792" cy="5688632"/>
          </a:xfrm>
        </p:spPr>
        <p:txBody>
          <a:bodyPr>
            <a:normAutofit/>
          </a:bodyPr>
          <a:lstStyle/>
          <a:p>
            <a:pPr marL="82296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Берілген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деректер</a:t>
            </a:r>
            <a:endParaRPr lang="ru-RU" b="1" i="1" dirty="0" smtClean="0">
              <a:latin typeface="Times New Roman" pitchFamily="18" charset="0"/>
              <a:cs typeface="Times New Roman" pitchFamily="18" charset="0"/>
            </a:endParaRPr>
          </a:p>
          <a:p>
            <a:pPr marL="82296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b="1" i="1" dirty="0">
              <a:latin typeface="Times New Roman" pitchFamily="18" charset="0"/>
              <a:cs typeface="Times New Roman" pitchFamily="18" charset="0"/>
            </a:endParaRPr>
          </a:p>
          <a:p>
            <a:pPr marL="82296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қажетті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тақырыптық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қабаттары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бар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дайын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карталар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ғарыштық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түсірімдер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аэрофототүсірімдер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т.б.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түрінде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берілуі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мүмкін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82296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82296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82296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kk-KZ" b="1" i="1" dirty="0" smtClean="0">
                <a:latin typeface="Times New Roman" pitchFamily="18" charset="0"/>
                <a:cs typeface="Times New Roman" pitchFamily="18" charset="0"/>
              </a:rPr>
              <a:t>Мамандар </a:t>
            </a:r>
          </a:p>
          <a:p>
            <a:pPr marL="82296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kk-KZ" b="1" i="1" dirty="0" smtClean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Орындаушы                                   ГАЖ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пайдаланушы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lnSpc>
                <a:spcPct val="120000"/>
              </a:lnSpc>
              <a:spcBef>
                <a:spcPts val="0"/>
              </a:spcBef>
              <a:buNone/>
            </a:pPr>
            <a:endParaRPr lang="kk-KZ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82296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" name="Прямая со стрелкой 3"/>
          <p:cNvCxnSpPr/>
          <p:nvPr/>
        </p:nvCxnSpPr>
        <p:spPr>
          <a:xfrm>
            <a:off x="5220072" y="4437112"/>
            <a:ext cx="1800200" cy="5040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 flipH="1">
            <a:off x="2555776" y="4437112"/>
            <a:ext cx="2088232" cy="5040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260648"/>
            <a:ext cx="8172400" cy="1066130"/>
          </a:xfrm>
        </p:spPr>
        <p:txBody>
          <a:bodyPr>
            <a:normAutofit/>
          </a:bodyPr>
          <a:lstStyle/>
          <a:p>
            <a:r>
              <a:rPr lang="ru-RU" sz="2800" dirty="0" err="1" smtClean="0">
                <a:effectLst/>
                <a:latin typeface="Times New Roman" pitchFamily="18" charset="0"/>
                <a:cs typeface="Times New Roman" pitchFamily="18" charset="0"/>
              </a:rPr>
              <a:t>Геоақпараттық жүйелердің типтік</a:t>
            </a:r>
            <a:r>
              <a:rPr lang="ru-RU" sz="280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effectLst/>
                <a:latin typeface="Times New Roman" pitchFamily="18" charset="0"/>
                <a:cs typeface="Times New Roman" pitchFamily="18" charset="0"/>
              </a:rPr>
              <a:t>құрама бөліктері</a:t>
            </a:r>
            <a:endParaRPr lang="ru-RU" sz="280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2996952"/>
            <a:ext cx="1728192" cy="93610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Енгізу жүйесі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475656" y="1556792"/>
            <a:ext cx="2736304" cy="100811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Графикалық деректер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қорын басқару жүйесі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75656" y="4437112"/>
            <a:ext cx="2736304" cy="100811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Атрибутивті</a:t>
            </a: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деректер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қорын</a:t>
            </a: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басқару жүйесі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851920" y="2780928"/>
            <a:ext cx="1512168" cy="129614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Көзбен</a:t>
            </a: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шолу</a:t>
            </a: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жүйесі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796136" y="2708920"/>
            <a:ext cx="1368152" cy="13681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Өндеу</a:t>
            </a: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талдау</a:t>
            </a: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жүйесі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452320" y="2708920"/>
            <a:ext cx="1512168" cy="13681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Шығару</a:t>
            </a: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жүйесі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Прямая соединительная линия 10"/>
          <p:cNvCxnSpPr>
            <a:stCxn id="4" idx="0"/>
          </p:cNvCxnSpPr>
          <p:nvPr/>
        </p:nvCxnSpPr>
        <p:spPr>
          <a:xfrm flipV="1">
            <a:off x="1115616" y="2060848"/>
            <a:ext cx="0" cy="93610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>
            <a:stCxn id="4" idx="2"/>
          </p:cNvCxnSpPr>
          <p:nvPr/>
        </p:nvCxnSpPr>
        <p:spPr>
          <a:xfrm>
            <a:off x="1115616" y="3933056"/>
            <a:ext cx="0" cy="11521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1115616" y="5085184"/>
            <a:ext cx="3600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1115616" y="2060848"/>
            <a:ext cx="3600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>
            <a:stCxn id="5" idx="3"/>
          </p:cNvCxnSpPr>
          <p:nvPr/>
        </p:nvCxnSpPr>
        <p:spPr>
          <a:xfrm>
            <a:off x="4211960" y="2060848"/>
            <a:ext cx="36004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4211960" y="4941168"/>
            <a:ext cx="43204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4572000" y="2060848"/>
            <a:ext cx="0" cy="57606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 flipV="1">
            <a:off x="4644008" y="4221088"/>
            <a:ext cx="0" cy="72008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5436096" y="3429000"/>
            <a:ext cx="28803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7164288" y="3501008"/>
            <a:ext cx="28803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55776" y="404664"/>
            <a:ext cx="503605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Ақпараттарды ГАЖ-ға енгізу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көздері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3707904" y="2636912"/>
            <a:ext cx="2592288" cy="1368152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Енгізу жүйесі </a:t>
            </a:r>
          </a:p>
          <a:p>
            <a:pPr algn="ctr"/>
            <a:r>
              <a:rPr lang="kk-KZ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(ақпараттарды алу) 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9" name="Прямая со стрелкой 18"/>
          <p:cNvCxnSpPr/>
          <p:nvPr/>
        </p:nvCxnSpPr>
        <p:spPr>
          <a:xfrm flipH="1" flipV="1">
            <a:off x="3491881" y="2045533"/>
            <a:ext cx="762670" cy="43747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flipH="1" flipV="1">
            <a:off x="2736317" y="3261274"/>
            <a:ext cx="755564" cy="204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flipH="1">
            <a:off x="3811220" y="4069353"/>
            <a:ext cx="443331" cy="52164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flipV="1">
            <a:off x="5868144" y="1961101"/>
            <a:ext cx="585859" cy="50911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>
            <a:off x="5880695" y="4107286"/>
            <a:ext cx="432048" cy="48371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0" name="Picture 6" descr="&amp;Kcy;&amp;acy;&amp;rcy;&amp;tcy;&amp;icy;&amp;ncy;&amp;kcy;&amp;icy; &amp;pcy;&amp;ocy; &amp;zcy;&amp;acy;&amp;pcy;&amp;rcy;&amp;ocy;&amp;scy;&amp;ucy; &amp;kcy;&amp;lcy;&amp;acy;&amp;vcy;&amp;icy;&amp;acy;&amp;tcy;&amp;ucy;&amp;rcy;&amp;acy; &amp;kcy;&amp;ocy;&amp;mcy;&amp;pcy;&amp;softcy;&amp;yucy;&amp;tcy;&amp;iecy;&amp;rcy;&amp;acy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4743" y="1384007"/>
            <a:ext cx="1577740" cy="735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&amp;Kcy;&amp;acy;&amp;rcy;&amp;tcy;&amp;icy;&amp;ncy;&amp;kcy;&amp;icy; &amp;pcy;&amp;ocy; &amp;zcy;&amp;acy;&amp;pcy;&amp;rcy;&amp;ocy;&amp;scy;&amp;ucy; &amp;scy;&amp;kcy;&amp;acy;&amp;ncy;&amp;iecy;&amp;rcy;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065" y="2380760"/>
            <a:ext cx="1467841" cy="1016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&amp;Pcy;&amp;ocy;&amp;khcy;&amp;ocy;&amp;zhcy;&amp;iecy;&amp;iecy; &amp;icy;&amp;zcy;&amp;ocy;&amp;bcy;&amp;rcy;&amp;acy;&amp;zhcy;&amp;iecy;&amp;ncy;&amp;icy;&amp;iecy;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361" y="4951650"/>
            <a:ext cx="3055676" cy="1140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&amp;Pcy;&amp;ocy;&amp;khcy;&amp;ocy;&amp;zhcy;&amp;iecy;&amp;iecy; &amp;icy;&amp;zcy;&amp;ocy;&amp;bcy;&amp;rcy;&amp;acy;&amp;zhcy;&amp;iecy;&amp;ncy;&amp;icy;&amp;iecy;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5241" y="949690"/>
            <a:ext cx="1422493" cy="1061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&amp;Pcy;&amp;ocy;&amp;khcy;&amp;ocy;&amp;zhcy;&amp;iecy;&amp;iecy; &amp;icy;&amp;zcy;&amp;ocy;&amp;bcy;&amp;rcy;&amp;acy;&amp;zhcy;&amp;iecy;&amp;ncy;&amp;icy;&amp;iecy;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2987" y="4823381"/>
            <a:ext cx="1650314" cy="989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&amp;Kcy;&amp;acy;&amp;rcy;&amp;tcy;&amp;icy;&amp;ncy;&amp;kcy;&amp;icy; &amp;pcy;&amp;ocy; &amp;zcy;&amp;acy;&amp;pcy;&amp;rcy;&amp;ocy;&amp;scy;&amp;ucy; &amp;kcy;&amp;ocy;&amp;scy;&amp;mcy;&amp;ocy;&amp;scy;&amp;ncy;&amp;icy;&amp;mcy;&amp;kcy;&amp;icy;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6087" y="4953698"/>
            <a:ext cx="1905943" cy="1498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Рисунок 29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1779" y="2060848"/>
            <a:ext cx="1722874" cy="1882127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32" name="Picture 3" descr="C:\Documents and Settings\Преподаватели\Рабочий стол\картинки\Plustek_Mobile_Office_D28_148729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692170" y="3635965"/>
            <a:ext cx="1234840" cy="871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" name="Прямая со стрелкой 2"/>
          <p:cNvCxnSpPr/>
          <p:nvPr/>
        </p:nvCxnSpPr>
        <p:spPr>
          <a:xfrm flipV="1">
            <a:off x="6408204" y="3243263"/>
            <a:ext cx="735546" cy="2238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03648" y="1124744"/>
            <a:ext cx="7498080" cy="480060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sz="2500" i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500" b="1" i="1" dirty="0" err="1" smtClean="0">
                <a:latin typeface="Times New Roman" pitchFamily="18" charset="0"/>
                <a:cs typeface="Times New Roman" pitchFamily="18" charset="0"/>
              </a:rPr>
              <a:t>Енгізу</a:t>
            </a:r>
            <a:r>
              <a:rPr lang="ru-RU" sz="25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b="1" i="1" dirty="0" err="1" smtClean="0">
                <a:latin typeface="Times New Roman" pitchFamily="18" charset="0"/>
                <a:cs typeface="Times New Roman" pitchFamily="18" charset="0"/>
              </a:rPr>
              <a:t>жүйесі 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бұл деректердің алынуына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жауап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беруші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бағдарламалы 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блок;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оның керек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көздері бейнелерді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растрлы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суреттер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түрінде шығаратын 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сканер,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карталардың  андандырылуы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жүзеге асырылатын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дигитайзер (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сандандырғыш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электрондық 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теодолит пен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басқа геодезиялық құралдар сияқты әртүрлі электрондық құралдар болуы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мүмкін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Ақпаратты клавиатурадан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қолмен немесе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басқа компьютерлік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жүйеден енгізуге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болады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Оның көздері арнайы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жұмыс бекеттерінде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өңделіп шығарылатын аэрофото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және ғарыштық түсірімдер болуы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мүмкін</a:t>
            </a:r>
            <a:r>
              <a:rPr lang="ru-RU" sz="2500" dirty="0" err="1" smtClean="0"/>
              <a:t>.</a:t>
            </a:r>
            <a:endParaRPr lang="ru-RU" sz="25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43608" y="692696"/>
            <a:ext cx="777686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Bef>
                <a:spcPts val="600"/>
              </a:spcBef>
              <a:buClr>
                <a:srgbClr val="3891A7"/>
              </a:buClr>
              <a:buSzPct val="80000"/>
            </a:pPr>
            <a:r>
              <a:rPr lang="ru-RU" sz="25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ГАЖ-ды</a:t>
            </a:r>
            <a:r>
              <a:rPr lang="ru-RU" sz="25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b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шығару жүйесі</a:t>
            </a:r>
            <a:r>
              <a:rPr lang="ru-RU" sz="25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жұмыс нәтижелерін пайдаланушыға қолайлы түрде беруге</a:t>
            </a:r>
            <a:r>
              <a:rPr lang="ru-RU" sz="25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2500" dirty="0" err="1" smtClean="0">
                <a:solidFill>
                  <a:prstClr val="black"/>
                </a:solidFill>
              </a:rPr>
              <a:t>.</a:t>
            </a:r>
            <a:endParaRPr lang="ru-RU" sz="2500" dirty="0">
              <a:solidFill>
                <a:prstClr val="black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55776" y="1988840"/>
            <a:ext cx="54726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ГАЖ-дың шығару жүйесімен деректерді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беру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779912" y="2636912"/>
            <a:ext cx="2016224" cy="7200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Ақпараттарды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шығару жүйесі</a:t>
            </a:r>
            <a:r>
              <a:rPr lang="kk-KZ" dirty="0" smtClean="0"/>
              <a:t>ы</a:t>
            </a:r>
            <a:endParaRPr lang="ru-RU" dirty="0"/>
          </a:p>
        </p:txBody>
      </p:sp>
      <p:cxnSp>
        <p:nvCxnSpPr>
          <p:cNvPr id="22" name="Прямая со стрелкой 21"/>
          <p:cNvCxnSpPr>
            <a:stCxn id="7" idx="2"/>
          </p:cNvCxnSpPr>
          <p:nvPr/>
        </p:nvCxnSpPr>
        <p:spPr>
          <a:xfrm flipH="1">
            <a:off x="3023828" y="3356992"/>
            <a:ext cx="1764196" cy="79843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>
            <a:stCxn id="7" idx="2"/>
          </p:cNvCxnSpPr>
          <p:nvPr/>
        </p:nvCxnSpPr>
        <p:spPr>
          <a:xfrm flipH="1">
            <a:off x="3905926" y="3356992"/>
            <a:ext cx="882098" cy="158417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>
            <a:stCxn id="7" idx="2"/>
          </p:cNvCxnSpPr>
          <p:nvPr/>
        </p:nvCxnSpPr>
        <p:spPr>
          <a:xfrm>
            <a:off x="4788024" y="3356992"/>
            <a:ext cx="1134126" cy="158417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>
            <a:stCxn id="7" idx="2"/>
          </p:cNvCxnSpPr>
          <p:nvPr/>
        </p:nvCxnSpPr>
        <p:spPr>
          <a:xfrm>
            <a:off x="4788024" y="3356992"/>
            <a:ext cx="1890210" cy="57606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&amp;Kcy;&amp;acy;&amp;rcy;&amp;tcy;&amp;icy;&amp;ncy;&amp;kcy;&amp;icy; &amp;pcy;&amp;ocy; &amp;zcy;&amp;acy;&amp;pcy;&amp;rcy;&amp;ocy;&amp;scy;&amp;ucy; &amp;pcy;&amp;lcy;&amp;ocy;&amp;tcy;&amp;tcy;&amp;iecy;&amp;r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7437" y="5307553"/>
            <a:ext cx="1995390" cy="135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&amp;Kcy;&amp;acy;&amp;rcy;&amp;tcy;&amp;icy;&amp;ncy;&amp;kcy;&amp;icy; &amp;pcy;&amp;ocy; &amp;zcy;&amp;acy;&amp;pcy;&amp;rcy;&amp;ocy;&amp;scy;&amp;ucy; &amp;pcy;&amp;rcy;&amp;icy;&amp;ncy;&amp;tcy;&amp;iecy;&amp;rcy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3751" y="3756208"/>
            <a:ext cx="1661961" cy="961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&amp;Kcy;&amp;acy;&amp;rcy;&amp;tcy;&amp;icy;&amp;ncy;&amp;kcy;&amp;icy; &amp;pcy;&amp;ocy; &amp;zcy;&amp;acy;&amp;pcy;&amp;rcy;&amp;ocy;&amp;scy;&amp;ucy; &amp;mcy;&amp;ocy;&amp;ncy;&amp;icy;&amp;tcy;&amp;ocy;&amp;rcy;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565" y="3604071"/>
            <a:ext cx="1714227" cy="1337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&amp;Kcy;&amp;acy;&amp;rcy;&amp;tcy;&amp;icy;&amp;ncy;&amp;kcy;&amp;icy; &amp;pcy;&amp;ocy; &amp;zcy;&amp;acy;&amp;pcy;&amp;rcy;&amp;ocy;&amp;scy;&amp;ucy; &amp;scy;&amp;lcy;&amp;acy;&amp;jcy;&amp;dcy;&amp;ycy; &amp;icy; &amp;pcy;&amp;rcy;&amp;ocy;&amp;iecy;&amp;kcy;&amp;tcy;&amp;ocy;&amp;rcy;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0961" y="5307553"/>
            <a:ext cx="1993771" cy="941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850106"/>
          </a:xfrm>
        </p:spPr>
        <p:txBody>
          <a:bodyPr>
            <a:normAutofit/>
          </a:bodyPr>
          <a:lstStyle/>
          <a:p>
            <a:pPr algn="ctr"/>
            <a:r>
              <a:rPr lang="ru-RU" sz="2800" dirty="0" err="1" smtClean="0">
                <a:effectLst/>
                <a:latin typeface="Times New Roman" pitchFamily="18" charset="0"/>
                <a:cs typeface="Times New Roman" pitchFamily="18" charset="0"/>
              </a:rPr>
              <a:t>ГАЖ-бен</a:t>
            </a:r>
            <a:r>
              <a:rPr lang="ru-RU" sz="280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effectLst/>
                <a:latin typeface="Times New Roman" pitchFamily="18" charset="0"/>
                <a:cs typeface="Times New Roman" pitchFamily="18" charset="0"/>
              </a:rPr>
              <a:t>жүзеге асырылатын</a:t>
            </a:r>
            <a:r>
              <a:rPr lang="ru-RU" sz="280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effectLst/>
                <a:latin typeface="Times New Roman" pitchFamily="18" charset="0"/>
                <a:cs typeface="Times New Roman" pitchFamily="18" charset="0"/>
              </a:rPr>
              <a:t>операциялар</a:t>
            </a:r>
            <a:endParaRPr lang="ru-RU" sz="280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71600" y="1196752"/>
            <a:ext cx="7962088" cy="5400600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  <a:buNone/>
            </a:pPr>
            <a:r>
              <a:rPr lang="en-US" sz="2000" b="1" i="1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Деректерді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енгізу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геоақпараттық жүйелерде технологиялық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циклдің мерзімін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маңызды түрде қысқартатын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втоматтандырылған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сандық карталарды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құру процесі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just">
              <a:spcBef>
                <a:spcPts val="0"/>
              </a:spcBef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Деректерді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басқару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геоақпараттық жүйелер кеңістіктік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пен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атрибутивті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деректерді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әрі қарай талдау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өңдеу үшін сақтайды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just">
              <a:spcBef>
                <a:spcPts val="0"/>
              </a:spcBef>
              <a:buNone/>
            </a:pPr>
            <a:endParaRPr lang="ru-RU" sz="2000" b="1" i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Деректерге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сұраныс 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пен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талдау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геоақпараттық жүйелер картада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орналасқан объектілердің қасиеттері жөніндегі сұраныстарды орындайды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Мағлұматтарды алу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құбылыстарды болжау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үшін көптеген параметрлерді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салыстыра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отырып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күрделі талдау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процестерін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автоматтандырады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just">
              <a:spcBef>
                <a:spcPts val="0"/>
              </a:spcBef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Деректерді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көзбен шолу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(визуализация)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деректердің қолайлы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түрде берілуі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олардың талдану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сапасы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жылдамдығына тікелей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әсер етеді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Объектілердің жағдайы жөніндегі есеп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графиктер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диаграммалар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үшөлшемді бейне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түрінде жасалуы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мүмкін.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6694</TotalTime>
  <Words>338</Words>
  <Application>Microsoft Office PowerPoint</Application>
  <PresentationFormat>Экран (4:3)</PresentationFormat>
  <Paragraphs>91</Paragraphs>
  <Slides>10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Calibri</vt:lpstr>
      <vt:lpstr>Corbel</vt:lpstr>
      <vt:lpstr>Gill Sans MT</vt:lpstr>
      <vt:lpstr>Times New Roman</vt:lpstr>
      <vt:lpstr>Verdana</vt:lpstr>
      <vt:lpstr>Wingdings 2</vt:lpstr>
      <vt:lpstr>Солнцестояние</vt:lpstr>
      <vt:lpstr>Геоақпараттық жүйелердің құрамды бөліктері</vt:lpstr>
      <vt:lpstr>Презентация PowerPoint</vt:lpstr>
      <vt:lpstr>Аппараттық құралдар</vt:lpstr>
      <vt:lpstr>ГАЖ-дың бағдарламалық қамтамасыздандырылуы </vt:lpstr>
      <vt:lpstr>Презентация PowerPoint</vt:lpstr>
      <vt:lpstr>Геоақпараттық жүйелердің типтік құрама бөліктері</vt:lpstr>
      <vt:lpstr>Презентация PowerPoint</vt:lpstr>
      <vt:lpstr>Презентация PowerPoint</vt:lpstr>
      <vt:lpstr>Презентация PowerPoint</vt:lpstr>
      <vt:lpstr>ГАЖ-бен жүзеге асырылатын операциялар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Маржан</dc:creator>
  <cp:lastModifiedBy>user</cp:lastModifiedBy>
  <cp:revision>69</cp:revision>
  <dcterms:created xsi:type="dcterms:W3CDTF">2015-02-03T07:48:41Z</dcterms:created>
  <dcterms:modified xsi:type="dcterms:W3CDTF">2020-01-13T09:10:23Z</dcterms:modified>
</cp:coreProperties>
</file>